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84" r:id="rId20"/>
    <p:sldId id="285" r:id="rId21"/>
    <p:sldId id="286" r:id="rId22"/>
    <p:sldId id="278" r:id="rId23"/>
    <p:sldId id="279" r:id="rId24"/>
    <p:sldId id="280" r:id="rId25"/>
    <p:sldId id="292" r:id="rId26"/>
    <p:sldId id="293" r:id="rId27"/>
    <p:sldId id="281" r:id="rId28"/>
    <p:sldId id="294" r:id="rId29"/>
    <p:sldId id="289" r:id="rId30"/>
    <p:sldId id="288" r:id="rId31"/>
    <p:sldId id="290" r:id="rId32"/>
    <p:sldId id="291" r:id="rId33"/>
    <p:sldId id="282" r:id="rId34"/>
    <p:sldId id="283" r:id="rId35"/>
    <p:sldId id="262" r:id="rId36"/>
  </p:sldIdLst>
  <p:sldSz cx="9144000" cy="5715000" type="screen16x10"/>
  <p:notesSz cx="6858000" cy="9144000"/>
  <p:embeddedFontLst>
    <p:embeddedFont>
      <p:font typeface="Fira Code" pitchFamily="49" charset="0"/>
      <p:regular r:id="rId38"/>
      <p:bold r:id="rId39"/>
    </p:embeddedFont>
    <p:embeddedFont>
      <p:font typeface="Fira Code Light" pitchFamily="49" charset="0"/>
      <p:regular r:id="rId40"/>
      <p:bold r:id="rId41"/>
    </p:embeddedFont>
    <p:embeddedFont>
      <p:font typeface="Ubuntu" panose="020B0504030602030204" pitchFamily="34" charset="0"/>
      <p:regular r:id="rId42"/>
      <p:bold r:id="rId43"/>
      <p:italic r:id="rId44"/>
      <p:boldItalic r:id="rId45"/>
    </p:embeddedFont>
    <p:embeddedFont>
      <p:font typeface="Ubuntu Light" panose="020B0304030602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/>
    <p:restoredTop sz="94660"/>
  </p:normalViewPr>
  <p:slideViewPr>
    <p:cSldViewPr snapToGrid="0">
      <p:cViewPr varScale="1">
        <p:scale>
          <a:sx n="164" d="100"/>
          <a:sy n="164" d="100"/>
        </p:scale>
        <p:origin x="129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13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17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423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399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378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755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728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51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002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44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046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059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285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497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29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103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7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875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624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6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30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379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960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457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094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7e3f2783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7e3f2783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26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8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083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202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50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89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 | capitulo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ização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4" y="4459650"/>
            <a:ext cx="31909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Lógica de Programação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_Jaque </a:t>
            </a:r>
            <a:r>
              <a:rPr lang="pt-BR" sz="130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laurenti</a:t>
            </a:r>
            <a:endParaRPr sz="13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_para casa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Pesquise ao menos mais 5 funções nativas do Javascript e descreva um caso de uso de onde você a usaria.</a:t>
            </a:r>
          </a:p>
          <a:p>
            <a:pPr algn="just"/>
            <a:b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Data</a:t>
            </a:r>
          </a:p>
          <a:p>
            <a:pPr algn="just"/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Funções Matemáticas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Numero</a:t>
            </a:r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38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_coerção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coerção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refere-se ao processo em que a linguagem automaticamente converte um valor de um tipo de dado para outro tipo, quando uma operação ou comparação é realizada com valores de tipos diferentes. Essa conversão automática de tipos pode ser implícita, realizada pelo próprio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ou explícita, quando o desenvolvedor especifica a conversão de forma deliberada.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b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Coerção Implícita (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Implicit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Coercion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):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coerção implícita ocorre automaticamente pelo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durante a execução de uma operação que envolve valores de diferentes tipos. 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Coerção Explícita (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Explicit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Coercion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):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coerção explícita, como o nome sugere, é realizada de forma intencional pelo desenvolvedor, usando funções ou métodos específicos que forçam a conversão de um valor para um tipo diferente. Alguns exemplos comuns de coerção explícita são: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Number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 valor para um número.</a:t>
            </a: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 valor para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Boolean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 valor para um booleano.</a:t>
            </a: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parseInt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para um número inteiro.</a:t>
            </a:r>
          </a:p>
          <a:p>
            <a:pPr algn="just"/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parseFloat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 Converte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para um número de ponto flutuante.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2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_operadores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os operadores são símbolos especiais que executam operações em operandos (valores ou variáveis) e produzem um resultado. Eles permitem realizar várias operações matemáticas, lógicas, de comparação e outras manipulações de dados. Os operadores são uma parte fundamental da linguagem, pois permitem que você realize cálculos, faça comparações e tome decisões com base nos valores e variáveis em seu código.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Aritméticos: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usados para realizar operações matemáticas básicas: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+: Adição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-: Subtração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*: Multiplicação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/: Divisão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%: Módulo (resto da divisão)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++: Incremento (aumentar o valor de uma variável em 1)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--: Decremento (diminuir o valor de uma variável em 1)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de Atribuição: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usados para atribuir valores a variáveis: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=: Atribuição simples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+=, -=, *=, /=, %=: Operadores de atribuição combinada (por exemplo,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+= 5 é equivalente 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=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+ 5)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8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_operadores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de Comparação: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usados para comparar valores e retornar um valor booleano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true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ou false):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==: Igualdade (com coerção de tipo)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!=: Desigualdade (com coerção de tipo)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===: Igualdade estrita (sem coerção de tipo)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!==: Desigualdade estrita (sem coerção de tipo)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&gt;, &lt;, &gt;=, &lt;=: Maior que, menor que, maior ou igual a, menor ou igual a</a:t>
            </a:r>
          </a:p>
          <a:p>
            <a:pPr marL="457200" lvl="1"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Lógicos: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usados para combinar ou inverter valores booleanos:</a:t>
            </a: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&amp;&amp;: E lógico (AND) – todas as </a:t>
            </a:r>
            <a:r>
              <a:rPr lang="pt-BR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permissão são verdadeiras</a:t>
            </a:r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||: Ou lógico (OR) – </a:t>
            </a:r>
            <a:r>
              <a:rPr lang="pt-BR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ao menos uma premissa é verdadeira</a:t>
            </a:r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!: Negação lógica (NOT) – nego a premissa</a:t>
            </a:r>
          </a:p>
          <a:p>
            <a:pPr marL="457200" lvl="1"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Ternários: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 operador condicional que permite avaliar uma expressão e retornar um valor com base em uma condição:</a:t>
            </a:r>
          </a:p>
          <a:p>
            <a:pPr marL="457200" lvl="1" algn="just"/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condicao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?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valorSeVerdadeiro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: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valorSeFalso</a:t>
            </a:r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9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_vetores e matrizes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os vetores e matrizes são estruturas de dados usadas para armazenar coleções de elementos. Eles são tipos especiais de objetos que permitem organizar e acessar os elementos de forma ordenada e eficiente.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Vetor (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Um vetor, também conhecido como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é uma coleção ordenada de elementos, onde cada elemento é identificado por um índice numérico. O primeiro elemento tem o índice 0, o segundo tem o índice 1 e assim por diante. Os elementos em um vetor podem ser de qualquer tipo de dados, incluindo números,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objetos e até mesmo outros vetores.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criar um vetor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você pode usar a notação de colchetes </a:t>
            </a:r>
            <a:r>
              <a:rPr lang="pt-BR" sz="1200" b="1" dirty="0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[]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ou o construtor </a:t>
            </a:r>
            <a:r>
              <a:rPr lang="pt-BR" sz="1200" b="1" dirty="0" err="1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1" dirty="0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Matriz (Matrix):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Uma matriz é uma coleção bidimensional de elementos organizados em linhas e colunas.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as matrizes são implementadas como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Cada elemento da matriz é acessado usando dois índices: um para a linha e outro para a coluna.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criar uma matriz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você pode usar a notação de colchetes [] e aninhar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dentro de outro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Tanto os vetores quanto as matrizes são elementos poderosos para trabalhar com coleções de dados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permitindo que você armazene, acesse e manipule informações de forma eficiente em seus programas.</a:t>
            </a:r>
          </a:p>
        </p:txBody>
      </p:sp>
    </p:spTree>
    <p:extLst>
      <p:ext uri="{BB962C8B-B14F-4D97-AF65-F5344CB8AC3E}">
        <p14:creationId xmlns:p14="http://schemas.microsoft.com/office/powerpoint/2010/main" val="110204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_dicionário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 termo "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dicionário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 não é uma estrutura de dados nativa ou específica da linguagem como em algumas outras linguagens de programação. No entanto, é possível simular um dicionário usando objetos.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os objetos são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coleções de pares chave-valor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onde as chaves são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(ou símbolos a partir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ECMAScript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6)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 os valores podem ser de qualquer tipo de dados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incluindo outros objetos. Essa característica dos objetos os torna semelhantes a dicionários em outras linguagens, pois você pode associar valores a chaves e depois recuperá-los usando essas chaves.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simular um dicionário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pode criar um objeto e usar chaves para acessar e manipular os valores correspondentes.</a:t>
            </a:r>
          </a:p>
        </p:txBody>
      </p:sp>
    </p:spTree>
    <p:extLst>
      <p:ext uri="{BB962C8B-B14F-4D97-AF65-F5344CB8AC3E}">
        <p14:creationId xmlns:p14="http://schemas.microsoft.com/office/powerpoint/2010/main" val="186231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map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() e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reduce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42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map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</a:t>
            </a:r>
            <a:r>
              <a:rPr lang="pt-BR" sz="1200" b="1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reduce</a:t>
            </a:r>
            <a:r>
              <a:rPr lang="pt-BR" sz="1200" b="1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são métodos de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que fornecem maneiras poderosas e funcionais de trabalhar com elementos em um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transformar ou reduzir seus valores.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map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método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map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usado para criar um novo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com base na transformação de cada elemento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original. Ele percorre cada elemento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aplica uma função a cada elemento e retorna um novo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com os resultados dessas transformações.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reduce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método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reduce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usado para reduzir um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 um único valor, aplicando uma função acumuladora a cada elemento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Ele percorre os elementos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acumula o resultado em um acumulador e retorna o valor final.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Esses métodos são muito úteis para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manipular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 maneira funcional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permitindo a transformação, filtragem, soma e redução de valores de forma concisa e eficiente. Além disso, eles evitam o uso explícito de loops e tornam o código mais legível e expressivo.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6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_condicionais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as condicionais são estruturas de controle que permitem que um programa tome decisões com base em condições especificadas. Elas permitem que o fluxo de execução do código siga caminhos diferentes, dependendo do resultado de uma expressão booleana (verdadeira ou falsa). As condicionais são fundamentais para criar lógica e comportamentos dinâmicos em programas.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Existem três principais estruturas condicionais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if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else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 estrutura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if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else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permite que o programa execute um bloco de código se uma condição for verdadeira, e outro bloco de código se a condição for falsa.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else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if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 estrutura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else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if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usada quando há mais de duas possibilidades de resultado. Ela permite que o programa teste múltiplas condições sequencialmente até encontrar uma que seja verdadeira, e então executa o bloco de código correspondente.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switch: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 estrutura 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switch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usada para testar múltiplas condições de forma mais compacta quando se tem um valor fixo para avaliar. Ela permite que o programa execute diferentes ações com base no valor de uma expressão.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0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_laços de repetição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Laços de repetição, também conhecidos como estruturas de repetição ou loops, são construções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que permitem que um bloco de código seja executado várias vezes, até que uma condição especificada seja falsa. Essa funcionalidade é essencial para automatizar tarefas repetitivas e processar coleções de dados de maneira eficiente.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l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existem três principais tipos de laços de repetição:</a:t>
            </a:r>
          </a:p>
          <a:p>
            <a:pPr algn="l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l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for: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laço for é usado quando se conhece previamente o número de iterações que devem ser executadas. Ele inclui uma inicialização, uma condição de continuação e uma atualização do contador de iterações.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laço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usado quando a condição que determina a repetição é verificada antes de cada iteração. Ele continuará a executar o bloco de código até que a condição se torne falsa.</a:t>
            </a:r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do...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laço 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do...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semelhante ao </a:t>
            </a:r>
            <a:r>
              <a:rPr lang="pt-BR" sz="12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while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mas a condição é verificada após a execução do bloco de código. Isso significa que o bloco de código é sempre executado pelo menos uma vez.</a:t>
            </a:r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 os laços de repetição, você pode realizar tarefas repetitivas e processar grandes quantidades de dados de forma eficiente, tornando seu código mais conciso e legível. No entanto, é importante ter cuidado para evitar laços infinitos, onde a condição nunca se torna falsa, o que poderia travar a execução do seu programa. Certifique-se de que a condição de saída do loop seja alcançada em algum momento.</a:t>
            </a:r>
          </a:p>
        </p:txBody>
      </p:sp>
    </p:spTree>
    <p:extLst>
      <p:ext uri="{BB962C8B-B14F-4D97-AF65-F5344CB8AC3E}">
        <p14:creationId xmlns:p14="http://schemas.microsoft.com/office/powerpoint/2010/main" val="31400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_operadores ternários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93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operador condicional ternário, também conhecido como operador ternário, é uma construção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que permite escrever condicionais de forma concisa em uma única linha. Ele é frequentemente usado para tomar decisões simples com base em uma condição.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condição ? </a:t>
            </a:r>
            <a:r>
              <a:rPr lang="pt-BR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valorSeVerdadeiro</a:t>
            </a:r>
            <a:r>
              <a:rPr lang="pt-BR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: </a:t>
            </a:r>
            <a:r>
              <a:rPr lang="pt-BR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valorSeFalso</a:t>
            </a:r>
            <a:r>
              <a:rPr lang="pt-BR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;</a:t>
            </a:r>
          </a:p>
          <a:p>
            <a:pPr algn="just"/>
            <a:endParaRPr lang="pt-BR" b="1" dirty="0">
              <a:solidFill>
                <a:srgbClr val="92D050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</a:t>
            </a:r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condição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uma expressão que será avaliada como verdadeira ou falsa.</a:t>
            </a:r>
          </a:p>
          <a:p>
            <a:pPr algn="just"/>
            <a:r>
              <a:rPr lang="pt-BR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valorSeVerdadeiro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o valor retornado se a condição for verdadeira.</a:t>
            </a:r>
          </a:p>
          <a:p>
            <a:pPr algn="just"/>
            <a:r>
              <a:rPr lang="pt-BR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valorSeFalso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o valor retornado se a condição for falsa.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6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operador ternário pode ser uma maneira </a:t>
            </a:r>
            <a:r>
              <a:rPr lang="pt-BR" sz="16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concisa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 substituir uma estrutura de controle </a:t>
            </a:r>
            <a:r>
              <a:rPr lang="pt-BR" sz="16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if</a:t>
            </a:r>
            <a:r>
              <a:rPr lang="pt-BR" sz="16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r>
              <a:rPr lang="pt-BR" sz="16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else</a:t>
            </a:r>
            <a:r>
              <a:rPr lang="pt-BR" sz="16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No entanto, ele pode se tornar difícil de ler se as expressões ficarem muito complexas. Use-o com moderação e certifique-se de que seu código ainda seja legível</a:t>
            </a:r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100" b="1" i="0" dirty="0">
              <a:solidFill>
                <a:srgbClr val="92D050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88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Tema | Capítulo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_for in e for off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73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loop </a:t>
            </a:r>
            <a:r>
              <a:rPr lang="pt-BR" b="1" dirty="0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for...in</a:t>
            </a:r>
            <a:r>
              <a:rPr lang="pt-BR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é usado para percorrer as propriedades de um objeto. Ele itera sobre todas as propriedades enumeráveis do objeto (incluindo as propriedades presentes na cadeia de protótipos).</a:t>
            </a:r>
          </a:p>
          <a:p>
            <a:pPr algn="just"/>
            <a:endParaRPr lang="pt-BR" sz="11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100" b="1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loop </a:t>
            </a:r>
            <a:r>
              <a:rPr lang="pt-BR" sz="1400" b="1" dirty="0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for...</a:t>
            </a:r>
            <a:r>
              <a:rPr lang="pt-BR" sz="1400" b="1" dirty="0" err="1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of</a:t>
            </a:r>
            <a:r>
              <a:rPr lang="pt-BR" sz="14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é usado para percorrer elementos de objetos iteráveis, como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mapas, conjuntos, entre outros. Ele oferece uma maneira mais simples e legível de iterar sobre os valores, em vez de iterar sobre as chaves como o </a:t>
            </a:r>
            <a:r>
              <a:rPr lang="pt-BR" sz="1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for...in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100" b="1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Lembre-se de que o for...in não é recomendado para iterar sobre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pois ele pode trazer propriedades não-numéricas e não-indexadas, além de não garantir a ordem dos elementos. O for...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of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mais apropriado para essa finalidade.</a:t>
            </a:r>
          </a:p>
          <a:p>
            <a:pPr algn="just"/>
            <a:endParaRPr lang="pt-BR" sz="14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Portanto, em resumo:</a:t>
            </a:r>
          </a:p>
          <a:p>
            <a:pPr algn="just"/>
            <a:endParaRPr lang="pt-BR" sz="14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Use o for...in para iterar sobre propriedades enumeráveis de objetos.</a:t>
            </a:r>
          </a:p>
          <a:p>
            <a:pPr algn="just"/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Use o for...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of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para iterar sobre elementos de objetos iteráveis (como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</a:t>
            </a:r>
          </a:p>
          <a:p>
            <a:pPr algn="just"/>
            <a:endParaRPr lang="pt-BR" sz="1100" b="1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20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foreach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3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método </a:t>
            </a:r>
            <a:r>
              <a:rPr lang="pt-BR" b="1" dirty="0" err="1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forEach</a:t>
            </a:r>
            <a:r>
              <a:rPr lang="pt-BR" b="1" dirty="0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é usado para iterar sobre os elementos de um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Ele executa uma função de retorno de chamada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 uma vez para cada elemento no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na ordem em que os elementos estão posicionados.</a:t>
            </a:r>
          </a:p>
          <a:p>
            <a:pPr algn="just"/>
            <a:endParaRPr lang="pt-BR" sz="11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100" b="1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método </a:t>
            </a:r>
            <a:r>
              <a:rPr lang="pt-BR" sz="14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forEach</a:t>
            </a:r>
            <a:r>
              <a:rPr lang="pt-BR" sz="1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uma maneira conveniente e legível de iterar sobre os elementos de um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executar uma operação para cada um deles. Lembre-se de que o </a:t>
            </a:r>
            <a:r>
              <a:rPr lang="pt-BR" sz="1400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forEach</a:t>
            </a:r>
            <a:r>
              <a:rPr lang="pt-BR" sz="14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()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não cria um novo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ele apenas executa uma ação em cada elemento do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original.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Geralmente, você deve preferir usar for...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of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ou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forEach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para iterar sobre </a:t>
            </a:r>
            <a:r>
              <a:rPr lang="pt-BR" sz="14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4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pois são mais específicos e legíveis. O for...in é mais adequado para iterar sobre as propriedades de um objeto, especialmente quando você precisa trabalhar com as chaves e valores.</a:t>
            </a:r>
          </a:p>
          <a:p>
            <a:pPr algn="just"/>
            <a:endParaRPr lang="pt-BR" sz="1400" b="0" i="0" dirty="0">
              <a:solidFill>
                <a:srgbClr val="37415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4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Lembre-se de que, com a introdução de métodos como </a:t>
            </a:r>
            <a:r>
              <a:rPr lang="pt-BR" sz="14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map</a:t>
            </a:r>
            <a:r>
              <a:rPr lang="pt-BR" sz="14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pt-BR" sz="14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filter</a:t>
            </a:r>
            <a:r>
              <a:rPr lang="pt-BR" sz="14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pt-BR" sz="14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reduce</a:t>
            </a:r>
            <a:r>
              <a:rPr lang="pt-BR" sz="14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entre outros, em </a:t>
            </a:r>
            <a:r>
              <a:rPr lang="pt-BR" sz="14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arrays</a:t>
            </a:r>
            <a:r>
              <a:rPr lang="pt-BR" sz="14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muitas vezes pode evitar o uso explícito de loops para realizar operações em seus elementos. Isso pode tornar o código mais expressivo e menos propenso a erros.</a:t>
            </a:r>
          </a:p>
          <a:p>
            <a:pPr algn="just"/>
            <a:endParaRPr lang="pt-BR" sz="1100" b="1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142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_funções()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as funções </a:t>
            </a:r>
            <a:r>
              <a:rPr lang="pt-BR" b="0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são blocos de código nomeados 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que podem ser definidos uma vez e executados várias vezes em diferentes partes do programa. Elas são </a:t>
            </a:r>
            <a:r>
              <a:rPr lang="pt-BR" b="1" i="1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elementos fundamentais da linguagem e permitem agrupar um conjunto de instruções para realizar uma tarefa específica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 funções são usadas para encapsular a lógica e tornar o código mais organizado, reutilizável e modular.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criar uma função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pode usar a palavra-chave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seguida pelo nome da função (opcional), uma lista de parâmetros entre parênteses (também opcional) e o bloco de código que contém as instruções a serem executadas.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 funções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ferramentas poderosas para </a:t>
            </a:r>
            <a:r>
              <a:rPr lang="pt-BR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modularizar o código e facilitar o desenvolvimento de programas complexos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Elas podem ser usadas para criar funcionalidades reutilizáveis e separar diferentes partes do código em unidades lógicas, tornando o código mais organizado e mais fácil de manter.</a:t>
            </a:r>
          </a:p>
        </p:txBody>
      </p:sp>
    </p:spTree>
    <p:extLst>
      <p:ext uri="{BB962C8B-B14F-4D97-AF65-F5344CB8AC3E}">
        <p14:creationId xmlns:p14="http://schemas.microsoft.com/office/powerpoint/2010/main" val="371841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_composição de funções()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Composição de funções é um conceito em programação funcional em que você combina múltiplas funções para criar uma nova função. Essa nova função é criada aplicando as funções originais em sequência, de forma que a saída de uma função se torne a entrada para a próxima função.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pode realizar a composição de funções de várias maneiras, sendo uma delas utilizando o conceito de retorno de função.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composição de funções pode ser muito útil para </a:t>
            </a:r>
            <a:r>
              <a:rPr lang="pt-BR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criar lógicas complexas 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partir de funções menores e mais especializadas. Ela ajuda a tornar o código mais legível e organizado, permitindo que você reutilize funções existentes para construir comportamentos mais complexos. Além disso, a composição de funções é uma das características centrais da programação funcional, que enfatiza o uso de funções puras e evita o estado mutável, tornando o código mais previsível e mais fácil de testar e depurar.</a:t>
            </a:r>
          </a:p>
        </p:txBody>
      </p:sp>
    </p:spTree>
    <p:extLst>
      <p:ext uri="{BB962C8B-B14F-4D97-AF65-F5344CB8AC3E}">
        <p14:creationId xmlns:p14="http://schemas.microsoft.com/office/powerpoint/2010/main" val="1079228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_encadeamento de funções()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encadeamento de funções é um conceito em programação que envolve a chamada de várias funções em sequência, onde a saída de uma função é usada como entrada para a próxima função. Isso permite criar uma sequência de operações de maneira mais concisa e legível, especialmente quando se está trabalhando com métodos de objetos ou funções que retornam objetos.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muitas vezes, as funções retornam objetos, e você pode chamar outros métodos diretamente no resultado dessas funções. Isso é conhecido como encadeamento de funções ou "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chaining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 em inglês.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encadeamento de funções pode ser especialmente útil quando se está trabalhando com métodos de objetos, como em frameworks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modernos, onde você frequentemente manipula elementos DOM, manipula dados ou aplica transformações em cadeia.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Vale ressaltar que nem todas as funções podem ser encadeadas, pois depende de a função retornar um objeto (ou um valor que tenha métodos disponíveis para serem chamados) após sua execução. Sempre verifique a documentação ou o retorno da função para verificar se é possível encadeá-la. O encadeamento de funções pode tornar o código mais limpo e legível, mas também pode tornar o código mais difícil de depurar se as etapas forem muito complexas ou aninhadas. Portanto, use com moderação e mantenha a clareza do código como prioridade.</a:t>
            </a:r>
          </a:p>
          <a:p>
            <a:pPr algn="just"/>
            <a:b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338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43954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_função normal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x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arrow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function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01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Uma função normal e uma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duas maneiras diferentes de declarar funções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Ambas servem para definir blocos de código reutilizáveis que podem ser chamados em diferentes partes do programa.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Escopo do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this</a:t>
            </a:r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Uma das principais diferenças entre as duas é como 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this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tratado dentro das funções.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Função Normal: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Nas funções normais, o valor do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this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definido dinamicamente quando a função é chamada. Isso significa que ele pode variar dependendo de como a função é invocada (por exemplo, se é chamada como um método de um objeto ou diretamente).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Nas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 valor do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this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herdado do contexto em que a função foi criada. Isso significa que o valor do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this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dentro de uma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o mesmo que o valor do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this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fora dela, em contraste com as funções normais.</a:t>
            </a:r>
          </a:p>
          <a:p>
            <a:pPr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614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439545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_função normal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x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arrow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function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87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Retorno Implícito:</a:t>
            </a:r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Se o corpo de uma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contiver apenas uma expressão, o valor dessa expressão será automaticamente retornado.</a:t>
            </a:r>
          </a:p>
          <a:p>
            <a:pPr marL="457200" lvl="1"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Função Normal: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Nas funções normais, é necessário usar a palavra-chave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return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explicitamente para retornar um valor.</a:t>
            </a:r>
          </a:p>
          <a:p>
            <a:pPr marL="457200" lvl="1"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Não pode ser usada como construtor:</a:t>
            </a:r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Arrow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não podem ser usadas como construtoras. Isso significa que não é possível usar o operador new com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para criar instâncias de objetos.</a:t>
            </a:r>
          </a:p>
          <a:p>
            <a:pPr marL="457200" lvl="1"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Função Normal: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Funções normais podem ser usadas como construtoras, permitindo criar novas instâncias de objetos.</a:t>
            </a:r>
          </a:p>
          <a:p>
            <a:pPr marL="457200" lvl="1"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E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 resumo, a escolha entre uma função normal e uma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depende das necessidades específicas do seu código. As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arrow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podem ser mais concisas e podem ser úteis em contextos onde você deseja herdar o valor do </a:t>
            </a:r>
            <a:r>
              <a:rPr lang="pt-BR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this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do contexto ao redor. No entanto, funções normais ainda são mais flexíveis em termos de manipulação do </a:t>
            </a:r>
            <a:r>
              <a:rPr lang="pt-BR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this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têm mais capacidades quando se trata de criação de construtores.</a:t>
            </a:r>
          </a:p>
          <a:p>
            <a:pPr marL="457200" lvl="1"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48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_assinatura de funções()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assinatura de uma função, também conhecida como "tipo de função", refere-se à especificação dos parâmetros e do tipo de retorno de uma função. A assinatura de uma função é uma parte importante da sua documentação, pois fornece informações essenciais sobre como a função deve ser chamada e o que ela retorna.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assinatura de uma função inclui os seguintes elementos: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Nome da função: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o identificador pelo qual a função é chamada.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Parâmetros da função: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as variáveis listadas entre parênteses na definição da função, que representam os valores que a função espera receber como entrada durante sua chamada. Cada parâmetro é seguido por seu tipo (opcionalmente).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Tipo de retorno: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o tipo de dado que a função retorna após a execução. Em algumas linguagens de programação, como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TypeScript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 indicação do tipo de retorno é explicitamente declarada, enquanto em outras linguagens, como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puro, não há uma declaração explícita do tipo de retorno, pois a tipagem é dinâmica.</a:t>
            </a:r>
          </a:p>
        </p:txBody>
      </p:sp>
    </p:spTree>
    <p:extLst>
      <p:ext uri="{BB962C8B-B14F-4D97-AF65-F5344CB8AC3E}">
        <p14:creationId xmlns:p14="http://schemas.microsoft.com/office/powerpoint/2010/main" val="735764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_recursividade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recursividade é um conceito fundamental em programação onde uma função chama a si mesma para resolver um problema.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pode usar a recursividade para resolver problemas que podem ser divididos em subproblemas menores e semelhantes.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É importante ter cuidado ao usar a recursividade para evitar cair em recursões infinitas ou ter um desempenho ruim devido ao alto número de chamadas de função. Certifique-se de definir um caso base claro que permita à função sair da recursão.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Além disso, a recursividade nem sempre é a melhor abordagem para todos os problemas. Às vezes, pode ser mais eficiente usar abordagens iterativas ou outras técnicas. Portanto, escolha a abordagem que melhor se adapte ao problema específico que você está tentando resolver.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87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514526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_funções anônimas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Uma função anônima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uma função que não possui um nome definido. Ela é geralmente criada e usada no local onde é necessária, muitas vezes como argumento para outra função ou atribuída a uma variável. Funções anônimas são frequentemente usadas em situações onde a função é temporária e não precisa ser reutilizada em outros lugares do código.</a:t>
            </a:r>
          </a:p>
        </p:txBody>
      </p:sp>
    </p:spTree>
    <p:extLst>
      <p:ext uri="{BB962C8B-B14F-4D97-AF65-F5344CB8AC3E}">
        <p14:creationId xmlns:p14="http://schemas.microsoft.com/office/powerpoint/2010/main" val="54203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_planejamento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440125"/>
            <a:ext cx="333475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conhecendo nosso planejamento de aulas</a:t>
            </a:r>
            <a:endParaRPr sz="9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58254" y="871225"/>
            <a:ext cx="3490202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Aula 01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Sistema de Tipos (</a:t>
            </a:r>
            <a:r>
              <a:rPr lang="pt-BR" sz="105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type</a:t>
            </a: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system) da </a:t>
            </a:r>
            <a:r>
              <a:rPr lang="pt-BR" sz="105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linguagem;ok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Estados;ok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Constantes e Variáveis 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Uso de funções nativas da linguagem 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Coerções (mudança de tipos); ok</a:t>
            </a:r>
            <a:br>
              <a:rPr lang="pt-BR" sz="105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e aritmética. ok</a:t>
            </a:r>
            <a:endParaRPr sz="9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2" name="Google Shape;62;p14">
            <a:extLst>
              <a:ext uri="{FF2B5EF4-FFF2-40B4-BE49-F238E27FC236}">
                <a16:creationId xmlns:a16="http://schemas.microsoft.com/office/drawing/2014/main" id="{95EA602E-B5D1-1B32-479E-52DAB1849BEB}"/>
              </a:ext>
            </a:extLst>
          </p:cNvPr>
          <p:cNvSpPr txBox="1"/>
          <p:nvPr/>
        </p:nvSpPr>
        <p:spPr>
          <a:xfrm>
            <a:off x="3648456" y="871224"/>
            <a:ext cx="3490202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02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Vetores E Matrizes</a:t>
            </a:r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  <a:p>
            <a:r>
              <a:rPr lang="pt-BR" sz="105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Dicionários / Objetos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9573A09F-288C-B783-3A4A-87AF286EACE1}"/>
              </a:ext>
            </a:extLst>
          </p:cNvPr>
          <p:cNvSpPr txBox="1"/>
          <p:nvPr/>
        </p:nvSpPr>
        <p:spPr>
          <a:xfrm>
            <a:off x="158254" y="2402179"/>
            <a:ext cx="349020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04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Condicional ternário (? :);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Operadores Lógicos (&amp;&amp; ||).</a:t>
            </a:r>
            <a:endParaRPr sz="10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3648456" y="2778155"/>
            <a:ext cx="349020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Laços de repetição condicionais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(WHILE DO-WHILE).</a:t>
            </a:r>
            <a:endParaRPr sz="10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E4A3F302-407E-56C3-563F-BD3472D9BADA}"/>
              </a:ext>
            </a:extLst>
          </p:cNvPr>
          <p:cNvSpPr txBox="1"/>
          <p:nvPr/>
        </p:nvSpPr>
        <p:spPr>
          <a:xfrm>
            <a:off x="3648456" y="1700951"/>
            <a:ext cx="3490202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03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Quebra de fluxo e tomada de decisão;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Condicionais IF/ELSE;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Condicionais SWITCH;</a:t>
            </a:r>
            <a:endParaRPr sz="11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3C3CBB0B-A568-DD74-7C11-A8CF111C0778}"/>
              </a:ext>
            </a:extLst>
          </p:cNvPr>
          <p:cNvSpPr txBox="1"/>
          <p:nvPr/>
        </p:nvSpPr>
        <p:spPr>
          <a:xfrm>
            <a:off x="3648456" y="3577087"/>
            <a:ext cx="349020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06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Laços de repetição numéricos for, for-in,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for-of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endParaRPr sz="6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1329A50E-6869-7339-94B7-64359D000790}"/>
              </a:ext>
            </a:extLst>
          </p:cNvPr>
          <p:cNvSpPr txBox="1"/>
          <p:nvPr/>
        </p:nvSpPr>
        <p:spPr>
          <a:xfrm>
            <a:off x="158254" y="3597477"/>
            <a:ext cx="349020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Funções e assinaturas;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Parametrização de funções;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Composição e encadeamento (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pipe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 de funções.</a:t>
            </a:r>
            <a:endParaRPr sz="8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7BF34CEC-F0DC-5312-2C6A-964D2C463514}"/>
              </a:ext>
            </a:extLst>
          </p:cNvPr>
          <p:cNvSpPr txBox="1"/>
          <p:nvPr/>
        </p:nvSpPr>
        <p:spPr>
          <a:xfrm>
            <a:off x="3648456" y="4297026"/>
            <a:ext cx="349020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08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Tratamento de erros;</a:t>
            </a:r>
            <a:br>
              <a:rPr lang="pt-BR" sz="11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try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/ catch /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finally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endParaRPr sz="6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514526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_funções de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callback</a:t>
            </a: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Uma função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uma função que é passada como argumento para outra função e é executada após a conclusão de uma operação ou evento específico.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as funções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amplamente utilizadas para realizar tarefas assíncronas, como manipulação de eventos, operações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/O (entrada/saída), requisições de rede e muito mais.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 principal característica das funções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que elas permitem que você especifique um código para ser executado em resposta a um evento sem interromper o fluxo normal do programa. Isso é especialmente útil em situações em que não se sabe exatamente quando um evento ocorrerá ou quanto tempo ele levará para ser concluído.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 funções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uma parte fundamental da programação assíncrona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desempenham um papel importante em muitos cenários, como manipulação de eventos do usuário, requisições AJAX, processamento de dados em segundo plano, entre outros. Com a introdução de recursos mais avançados como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Promises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Async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Await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 forma como lidamos com a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assincronicidade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evoluiu, mas o conceito de funções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ainda é fundamental.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71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514526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promisses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()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Promises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(Promessas)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um padrão de programação assíncrona que oferece uma maneira mais estruturada e flexível de lidar com operações que levam tempo para serem concluídas, como chamadas de API, leitura/gravação de arquivos e outras tarefas de E/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(entrada/saída).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Uma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Promise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um valor que pode estar disponível agora, no futuro ou nunca. Ela pode estar em um dos três estados: pendente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pending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), realizada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fulfilled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 ou rejeitada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rejected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 As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Promises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permitem que você trate casos de sucesso e erro de forma mais organizada, evitando o chamado "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hell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aninhamento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excessivo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2027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514526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async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/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await</a:t>
            </a:r>
            <a:endParaRPr lang="pt-BR"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async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await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uma abordagem moderna e mais legível para lidar com programação assíncrona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Ela foi introduzida no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ECMAScript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2017 (ES8) e oferece uma maneira mais síncrona de escrever código assíncrono, tornando-o mais fácil de entender e manter, especialmente em comparação com o uso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Promises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l"/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async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/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await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especialmente útil quando você está trabalhando com várias operações assíncronas que precisam ocorrer em sequência. Ele simplifica a sintaxe, torna o código mais legível e ajuda a evitar problemas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aninhamento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callbacks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Lembre-se de que as funções assíncronas sempre retornam uma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Promise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então você pode usar métodos como .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then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e .catch() para manipular o resultado da função assíncrona, da mesma forma que faria com uma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Promise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convencional.</a:t>
            </a:r>
          </a:p>
        </p:txBody>
      </p:sp>
    </p:spTree>
    <p:extLst>
      <p:ext uri="{BB962C8B-B14F-4D97-AF65-F5344CB8AC3E}">
        <p14:creationId xmlns:p14="http://schemas.microsoft.com/office/powerpoint/2010/main" val="2754560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_tratamento de erros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tratamento de erros em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refere-se a uma abordagem para lidar com erros que podem ocorrer durante a execução do código. Erros podem ocorrer por diversos motivos, como entradas inválidas, operações aritméticas incorretas, acesso a propriedades inexistentes, chamadas a funções que não existem, entre outros cenários imprevistos.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vez de permitir que esses erros causem o encerramento inesperado do programa, o tratamento de erros permite que você capture, registre e manipule essas situações excepcionais, para que o programa possa continuar funcionando de forma controlada e com uma resposta adequada às falhas.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oferece um mecanismo de tratamento de erros por meio das declarações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catch 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finally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O bloco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envolve o código que pode gerar uma exceção, e o bloco catch é usado para lidar com essa exceção, caso ela ocorra.</a:t>
            </a:r>
          </a:p>
          <a:p>
            <a:pPr algn="just"/>
            <a:endParaRPr lang="pt-BR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 bloco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finally</a:t>
            </a:r>
            <a:r>
              <a:rPr lang="pt-BR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opcional e é usado para definir um bloco de código que sempre será executado, independentemente de ocorrer uma exceção ou não.</a:t>
            </a:r>
          </a:p>
        </p:txBody>
      </p:sp>
    </p:spTree>
    <p:extLst>
      <p:ext uri="{BB962C8B-B14F-4D97-AF65-F5344CB8AC3E}">
        <p14:creationId xmlns:p14="http://schemas.microsoft.com/office/powerpoint/2010/main" val="1384283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471549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_benefícios em usar tratamento de erros</a:t>
            </a: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Prevenção de falhas catastróficas: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evita que o programa seja encerrado abruptamente por causa de um erro inesperado. Em vez disso, ele permite que o código continue executando de forma controlada e oferece uma resposta adequada para situações excepcionais.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Melhor experiência do usuário: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aplicações web e em outros contextos interativos, o tratamento de erros possibilita exibir mensagens de erro amigáveis aos usuários, o que ajuda a melhorar a experiência do usuário e fornece instruções claras sobre como proceder em caso de erro.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Detecção de problemas em tempo de desenvolvimento: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pode ajudar a identificar e corrigir problemas durante o desenvolvimento, pois erros e exceções são capturados e registrados, permitindo que você saiba onde e por que eles ocorreram.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Facilita a depuração: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fornece informações detalhadas sobre o erro, incluindo mensagens de erro e rastreamento de pilha (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stack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trace). Isso torna a depuração mais fácil e ajuda a encontrar a causa raiz do problema.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Manutenibilidade e legibilidade: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permite que você separe a lógica de tratamento de erros do restante do código, tornando-o mais organizado e fácil de manter. O uso de blocos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catch e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finally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ajuda a indicar claramente quais partes do código podem gerar exceções e como elas são tratadas.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Falha controlada: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O tratamento de erros permite que o programa execute um código de recuperação específico ou tome ações alternativas quando uma exceção é lançada, permitindo uma resposta adequada a situações imprevistas.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Redução do impacto de falhas externas: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situações onde o código depende de recursos externos, como APIs ou serviços de terceiros, o tratamento de erros pode garantir que o programa não pare completamente se ocorrer um problema com esses recursos, permitindo uma resposta mais adequada.</a:t>
            </a:r>
          </a:p>
        </p:txBody>
      </p:sp>
    </p:spTree>
    <p:extLst>
      <p:ext uri="{BB962C8B-B14F-4D97-AF65-F5344CB8AC3E}">
        <p14:creationId xmlns:p14="http://schemas.microsoft.com/office/powerpoint/2010/main" val="2160800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Obrigada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_tipos de entrada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569275"/>
            <a:ext cx="8775434" cy="420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92D050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 que são tipos de entrada?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92D050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 sistema de tipos é uma característica importante da linguagem que define como os valores são classificados e manipulados.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uma linguagem de programação dinamicamente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tipada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 que significa que os tipos de dados são associados aos valores e não às variáveis. Além disso, o sistema de tipos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tipagem fraca, o que permite que a linguagem faça conversões implícitas entre diferentes tipos quando necessário.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Os principais tipos de dados nativos em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os seguintes: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Number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números numéricos, inteiros ou de ponto flutuante. Por exemplo, 42, 3.14, -10, etc.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sequências de caracteres. As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podem ser definidas usando aspas simples ou duplas, por exemplo, '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Hello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' ou "World".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Boolean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valores verdadeiros ou falsos. Os valores booleanos são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true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 false.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Undefined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um valor indefinido. Geralmente, é o valor padrão atribuído a uma variável que foi declarada, mas não inicializada.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71780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_tipos de entrada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569275"/>
            <a:ext cx="8775434" cy="473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Os principais tipos de dados nativos em </a:t>
            </a:r>
            <a:r>
              <a:rPr lang="pt-BR" sz="1200" b="1" i="0" dirty="0" err="1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os seguintes: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Null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a ausência intencional de qualquer valor. É um valor atribuído explicitamente a uma variável para indicar a ausência de valor.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Object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Representa uma coleção de pares chave-valor, onde as chaves são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(ou símbolos a partir do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ECMAScript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6) e os valores podem ser de qualquer tipo de dados, incluindo outros objetos.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É um tipo especial de objeto usado para armazenar uma lista ordenada de valores. Os elementos de um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podem ser de qualquer tipo de dados.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Function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as funções são consideradas como um tipo de dado. Isso permite que as funções sejam atribuídas a variáveis, passadas como argumentos para outras funções e retornadas como valores de outras funções.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Symbol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Introduzido no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ECMAScript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6, os símbolos são valores únicos e imutáveis, frequentemente usados como chaves de propriedades em objetos.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BigInt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Introduzido no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ECMAScript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11, representa inteiros maiores do que o valor máximo seguro para o tipo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Number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562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_estado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569275"/>
            <a:ext cx="8775434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o termo "estado" refere-se à representação dos dados e condições relevantes de um programa em um determinado momento durante a sua execução. O estado é composto pelas variáveis e valores armazenados na memória do computador em um determinado momento. É o conjunto de informações que descrevem o que está acontecendo no programa em um determinado ponto no tempo.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Por exemplo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considere uma aplicação de lista de tarefas. O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estado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dessa aplicação incluiria a lista atual de tarefas, o estado de conclusão de cada tarefa e quaisquer outras informações relevantes, como um filtro de exibição (por exemplo, mostrar apenas tarefas concluídas ou não concluídas).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Quando o estado é bem gerenciado, facilita a atualização da interface do usuário (UI) em resposta a mudanças no estado, tornando o código mais modular, legível e manutenível. Um bom gerenciamento de estado é essencial para criar aplicativos responsivos e eficientes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Fira Code Light"/>
            </a:endParaRPr>
          </a:p>
        </p:txBody>
      </p:sp>
    </p:spTree>
    <p:extLst>
      <p:ext uri="{BB962C8B-B14F-4D97-AF65-F5344CB8AC3E}">
        <p14:creationId xmlns:p14="http://schemas.microsoft.com/office/powerpoint/2010/main" val="76675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_constante e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variváveis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Constante: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Uma constante é uma referência imutável para um valor. Uma vez que uma constante é declarada e atribuída a um valor, esse valor não pode ser alterado durante toda a execução do programa. Em outras palavras, seu valor permanece constante ao longo do tempo.</a:t>
            </a: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Para declarar uma constante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você utiliza a palavra-chave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const</a:t>
            </a:r>
            <a:r>
              <a:rPr lang="pt-BR" sz="12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Variável: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Uma variável é um </a:t>
            </a:r>
            <a:r>
              <a:rPr lang="pt-BR" sz="12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espaço reservado na memória 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que pode conter um valor e esse valor </a:t>
            </a:r>
            <a:r>
              <a:rPr lang="pt-BR" sz="1200" b="1" i="1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pode ser modificado ao longo da execução do programa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Diferentemente das constantes, as variáveis são mutáveis, permitindo a atualização do valor associado.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tanto </a:t>
            </a:r>
            <a:r>
              <a:rPr lang="pt-BR" sz="1200" b="1" dirty="0" err="1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como </a:t>
            </a:r>
            <a:r>
              <a:rPr lang="pt-BR" sz="1200" b="1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var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palavras-chave usadas para declarar variáveis, mas existem algumas diferenças importantes entre elas em relação ao escopo e ao tempo de vida da variável:</a:t>
            </a:r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7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_tipos de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variváveis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5093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tanto </a:t>
            </a:r>
            <a:r>
              <a:rPr lang="pt-BR" sz="1100" b="1" dirty="0" err="1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como </a:t>
            </a:r>
            <a:r>
              <a:rPr lang="pt-BR" sz="1100" b="1" dirty="0">
                <a:solidFill>
                  <a:srgbClr val="92D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var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palavras-chave usadas para declarar variáveis, mas existem algumas diferenças importantes entre elas em relação ao escopo e ao </a:t>
            </a:r>
            <a:r>
              <a:rPr lang="pt-BR" sz="1100" b="1" i="0" dirty="0">
                <a:solidFill>
                  <a:srgbClr val="92D050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tempo de vida da variável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</a:p>
          <a:p>
            <a:pPr algn="just"/>
            <a:endParaRPr lang="pt-BR" sz="11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1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Escopo de Bloco:</a:t>
            </a:r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 A variável declarada com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tem escopo de bloco. Isso significa que ela é visível apenas dentro do bloco onde foi declarada, seja dentro de uma função, um loop for, ou um bloco de código delimitado por chaves {}.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var: As variáveis declaradas com var têm escopo de função ou escopo global (quando declaradas fora de qualquer função). Isso significa que elas são visíveis em toda a função na qual foram declaradas ou em todo o escopo global do programa.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1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Hoisting</a:t>
            </a:r>
            <a:r>
              <a:rPr lang="pt-BR" sz="11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 Variáveis declaradas com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não sofrem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hoisting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(içamento). "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Hoisting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 é um comportamento em que as declarações de variáveis são movidas para o topo do escopo antes da execução real do código. Com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, a variável existe apenas no bloco em que foi declarada e, se você tentar acessá-la antes da declaração, ocorrerá um erro de "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ReferenceError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var: As variáveis declaradas com var sofrem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hoisting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 Elas são movidas para o topo do escopo, o que pode levar a comportamentos inesperados em algumas situações.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1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Tempo de vida ("</a:t>
            </a:r>
            <a:r>
              <a:rPr lang="pt-BR" sz="11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Lifetime</a:t>
            </a:r>
            <a:r>
              <a:rPr lang="pt-BR" sz="11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") da Variável:</a:t>
            </a:r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 A variável declarada com </a:t>
            </a:r>
            <a:r>
              <a:rPr lang="pt-BR" sz="11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let</a:t>
            </a:r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existe apenas dentro do bloco em que foi declarada. Quando o bloco é finalizado, a variável é destruída e não está mais acessível.</a:t>
            </a:r>
          </a:p>
          <a:p>
            <a:pPr marL="457200" lvl="1"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marL="457200" lvl="1" algn="just"/>
            <a:r>
              <a:rPr lang="pt-BR" sz="11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var: A variável declarada com var existe durante toda a execução da função em que foi declarada ou durante toda a execução do programa, se for declarada fora de qualquer função. Isso pode levar a variáveis sendo acessadas fora do escopo pretendido, causando erros.</a:t>
            </a:r>
          </a:p>
          <a:p>
            <a:pPr algn="just"/>
            <a:endParaRPr lang="pt-BR" sz="11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9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296899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_funções nativas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936E5BB6-7804-2BC6-FA71-6B75953CD49B}"/>
              </a:ext>
            </a:extLst>
          </p:cNvPr>
          <p:cNvSpPr txBox="1"/>
          <p:nvPr/>
        </p:nvSpPr>
        <p:spPr>
          <a:xfrm>
            <a:off x="184283" y="642427"/>
            <a:ext cx="8775434" cy="440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Funções nativas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são funções incorporadas (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built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-in) diretamente na linguagem e que estão disponíveis globalmente, ou seja, podem ser acessadas em qualquer contexto do código sem a necessidade de importações ou declarações adicionais. Essas funções são parte integrante da especificação da linguagem e fornecem funcionalidades essenciais para realizar diversas tarefas.</a:t>
            </a:r>
          </a:p>
          <a:p>
            <a:pPr algn="just"/>
            <a:endParaRPr lang="pt-BR" sz="1200" dirty="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Algumas das funções nativas mais comuns em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JavaScript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incluem:</a:t>
            </a: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endParaRPr lang="pt-BR" sz="120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parseInt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e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parseFloat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Funções para converter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strings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em números inteiros e de ponto flutuante, respectivamente.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toString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Método que converte um valor em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isNaN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Função que verifica se um valor é "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Not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-a-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Number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" (não é um número).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Array.isArray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Verifica se um objeto é um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array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Math.random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Gera um número aleatório entre 0 (inclusive) e 1 (exclusive).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Math.floor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(),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Math.ceil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e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Math.round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Funções para arredondamento de números para baixo, para cima e para o inteiro mais próximo, respectivamente.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String.length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Propriedade que retorna o comprimento de uma </a:t>
            </a:r>
            <a:r>
              <a:rPr lang="pt-BR" sz="1200" b="0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string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</a:p>
          <a:p>
            <a:pPr algn="just"/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Date():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Construtor para criar objetos de data e hora.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setTimeout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e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setInterval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Funções para agendar a execução de código após um intervalo de tempo ou em intervalos regulares.</a:t>
            </a:r>
          </a:p>
          <a:p>
            <a:pPr algn="just"/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JSON.parse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 e </a:t>
            </a:r>
            <a:r>
              <a:rPr lang="pt-BR" sz="1200" b="1" i="0" dirty="0" err="1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JSON.stringify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():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Fira Code" pitchFamily="49" charset="0"/>
                <a:ea typeface="Fira Code" pitchFamily="49" charset="0"/>
                <a:cs typeface="Fira Code" pitchFamily="49" charset="0"/>
              </a:rPr>
              <a:t> Funções para trabalhar com dados em formato JSON.</a:t>
            </a:r>
          </a:p>
          <a:p>
            <a:pPr algn="just"/>
            <a:endParaRPr lang="pt-BR" sz="1050" b="0" i="0" dirty="0">
              <a:solidFill>
                <a:schemeClr val="bg1"/>
              </a:solidFill>
              <a:effectLst/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184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4681</TotalTime>
  <Words>5739</Words>
  <Application>Microsoft Macintosh PowerPoint</Application>
  <PresentationFormat>Apresentação na tela (16:10)</PresentationFormat>
  <Paragraphs>321</Paragraphs>
  <Slides>35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1" baseType="lpstr">
      <vt:lpstr>Fira Code Light</vt:lpstr>
      <vt:lpstr>Ubuntu Light</vt:lpstr>
      <vt:lpstr>Ubuntu</vt:lpstr>
      <vt:lpstr>Arial</vt:lpstr>
      <vt:lpstr>Fira Code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Jaqueline de Carvalho Laurenti</cp:lastModifiedBy>
  <cp:revision>14</cp:revision>
  <dcterms:modified xsi:type="dcterms:W3CDTF">2023-08-14T23:09:02Z</dcterms:modified>
</cp:coreProperties>
</file>